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1" r:id="rId2"/>
  </p:sldMasterIdLst>
  <p:notesMasterIdLst>
    <p:notesMasterId r:id="rId47"/>
  </p:notesMasterIdLst>
  <p:sldIdLst>
    <p:sldId id="369" r:id="rId3"/>
    <p:sldId id="352" r:id="rId4"/>
    <p:sldId id="370" r:id="rId5"/>
    <p:sldId id="268" r:id="rId6"/>
    <p:sldId id="386" r:id="rId7"/>
    <p:sldId id="431" r:id="rId8"/>
    <p:sldId id="432" r:id="rId9"/>
    <p:sldId id="433" r:id="rId10"/>
    <p:sldId id="385" r:id="rId11"/>
    <p:sldId id="434" r:id="rId12"/>
    <p:sldId id="435" r:id="rId13"/>
    <p:sldId id="436" r:id="rId14"/>
    <p:sldId id="437" r:id="rId15"/>
    <p:sldId id="438" r:id="rId16"/>
    <p:sldId id="439" r:id="rId17"/>
    <p:sldId id="440" r:id="rId18"/>
    <p:sldId id="307" r:id="rId19"/>
    <p:sldId id="441" r:id="rId20"/>
    <p:sldId id="443" r:id="rId21"/>
    <p:sldId id="444" r:id="rId22"/>
    <p:sldId id="371" r:id="rId23"/>
    <p:sldId id="406" r:id="rId24"/>
    <p:sldId id="445" r:id="rId25"/>
    <p:sldId id="446" r:id="rId26"/>
    <p:sldId id="447" r:id="rId27"/>
    <p:sldId id="448" r:id="rId28"/>
    <p:sldId id="449" r:id="rId29"/>
    <p:sldId id="450" r:id="rId30"/>
    <p:sldId id="451" r:id="rId31"/>
    <p:sldId id="452" r:id="rId32"/>
    <p:sldId id="453" r:id="rId33"/>
    <p:sldId id="454" r:id="rId34"/>
    <p:sldId id="455" r:id="rId35"/>
    <p:sldId id="456" r:id="rId36"/>
    <p:sldId id="457" r:id="rId37"/>
    <p:sldId id="458" r:id="rId38"/>
    <p:sldId id="459" r:id="rId39"/>
    <p:sldId id="384" r:id="rId40"/>
    <p:sldId id="460" r:id="rId41"/>
    <p:sldId id="461" r:id="rId42"/>
    <p:sldId id="462" r:id="rId43"/>
    <p:sldId id="419" r:id="rId44"/>
    <p:sldId id="463" r:id="rId45"/>
    <p:sldId id="336" r:id="rId46"/>
  </p:sldIdLst>
  <p:sldSz cx="12192000" cy="6858000"/>
  <p:notesSz cx="6858000" cy="9144000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A54AE-E28B-4533-A456-B756823B96D8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BB924-0F29-4611-A8B9-E5E73D2329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72647" y="6312535"/>
            <a:ext cx="2743725" cy="365125"/>
          </a:xfrm>
        </p:spPr>
        <p:txBody>
          <a:bodyPr/>
          <a:lstStyle/>
          <a:p>
            <a:r>
              <a:rPr lang="en-US" altLang="zh-CN"/>
              <a:t>1·</a:t>
            </a: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569" y="365125"/>
            <a:ext cx="2629403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360" y="365125"/>
            <a:ext cx="773577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·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09" y="1709738"/>
            <a:ext cx="105176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09" y="4589463"/>
            <a:ext cx="105176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36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38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5"/>
            <a:ext cx="1051761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949" y="1681163"/>
            <a:ext cx="51587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949" y="2505075"/>
            <a:ext cx="515877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380" y="1681163"/>
            <a:ext cx="518417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380" y="2505075"/>
            <a:ext cx="518417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569" y="365125"/>
            <a:ext cx="2629403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360" y="365125"/>
            <a:ext cx="773577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09" y="1709738"/>
            <a:ext cx="105176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09" y="4589463"/>
            <a:ext cx="105176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36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38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5"/>
            <a:ext cx="1051761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949" y="1681163"/>
            <a:ext cx="51587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949" y="2505075"/>
            <a:ext cx="515877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380" y="1681163"/>
            <a:ext cx="518417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380" y="2505075"/>
            <a:ext cx="518417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60" y="365125"/>
            <a:ext cx="105176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60" y="1825625"/>
            <a:ext cx="10517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60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372" y="6356350"/>
            <a:ext cx="4115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2247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/>
          <a:srcRect r="8646" b="-580"/>
          <a:stretch>
            <a:fillRect/>
          </a:stretch>
        </p:blipFill>
        <p:spPr>
          <a:xfrm>
            <a:off x="-128930" y="-76200"/>
            <a:ext cx="12323896" cy="705104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60" y="365125"/>
            <a:ext cx="105176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60" y="1825625"/>
            <a:ext cx="10517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60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A3FB-D683-4918-A557-73AB8F4C4EE9}" type="datetimeFigureOut">
              <a:rPr lang="zh-CN" altLang="en-US" smtClean="0"/>
              <a:t>2025/10/8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372" y="6356350"/>
            <a:ext cx="4115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2247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/>
          <a:srcRect r="8646" b="-580"/>
          <a:stretch>
            <a:fillRect/>
          </a:stretch>
        </p:blipFill>
        <p:spPr>
          <a:xfrm>
            <a:off x="-128930" y="-76200"/>
            <a:ext cx="12323896" cy="705104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5-08-21_134516_0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61" y="-74646"/>
            <a:ext cx="11258939" cy="6690049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2145561" y="1236980"/>
            <a:ext cx="8609330" cy="2882265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191246" y="905828"/>
            <a:ext cx="9809507" cy="339534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1200"/>
              </a:spcBef>
              <a:buClrTx/>
              <a:buSzTx/>
              <a:buNone/>
            </a:pPr>
            <a:r>
              <a:rPr lang="zh-CN" altLang="en-US" sz="6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  <a:t>第十一章 </a:t>
            </a:r>
            <a:br>
              <a:rPr lang="zh-CN" altLang="en-US" sz="6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</a:br>
            <a:r>
              <a:rPr lang="zh-CN" altLang="en-US" sz="66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  <a:t>国际收支统计分析</a:t>
            </a:r>
            <a:endParaRPr lang="zh-CN" altLang="en-US" sz="6600" dirty="0"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一、进出口贸易规模分析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（一）总量分析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19626" y="2111948"/>
            <a:ext cx="4649254" cy="291481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改革开放以来，我国国际经济参与度不断提高，贸易规模持续扩大。图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7-1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展示进出口总额总体呈加速上升趋势，进出口总额的规模差异不大：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年代中期前，进出口总额处于很低水平；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年以后增长速度加快；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年加入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WTO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之后，国际贸易规模增速进一步扩大；期间仅有国际金融危机或新冠疫情冲击年份下降。</a:t>
            </a:r>
          </a:p>
        </p:txBody>
      </p:sp>
    </p:spTree>
    <p:extLst>
      <p:ext uri="{BB962C8B-B14F-4D97-AF65-F5344CB8AC3E}">
        <p14:creationId xmlns:p14="http://schemas.microsoft.com/office/powerpoint/2010/main" val="569909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一、进出口贸易规模分析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（二）差额分析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1175" y="2111948"/>
            <a:ext cx="4546156" cy="291481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相比贸易总量，贸易差额更能反映经济状况。图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年以前我国以逆差为主，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年后长期顺差，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年后顺差规模扩大但波动加剧。贸易差额主要由货物贸易主导，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年后服务贸易影响增强。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年以来服务贸易持续逆差，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年达峰后明显收窄，反映出产业结构升级和贸易格局改善。</a:t>
            </a: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077304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一、进出口贸易规模分析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（三）依存度分析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1175" y="2135295"/>
            <a:ext cx="4546156" cy="286812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352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我国国际贸易的快速增长伴随经济的持续发展。以进出口额与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之比衡量的贸易依存度（图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）显示：我国贸易依存度先升后降，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年达峰，随后明显回落，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年后稳定在约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。大多数年份中，出口依存度略高于进口依存度，变化趋势基本一致。</a:t>
            </a:r>
          </a:p>
        </p:txBody>
      </p:sp>
    </p:spTree>
    <p:extLst>
      <p:ext uri="{BB962C8B-B14F-4D97-AF65-F5344CB8AC3E}">
        <p14:creationId xmlns:p14="http://schemas.microsoft.com/office/powerpoint/2010/main" val="2879844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二、进出口贸易结构分析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（一）贸易品结构及其变化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1175" y="2156676"/>
            <a:ext cx="4546156" cy="28253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按贸易品属性，国际贸易分为货物贸易和服务贸易。图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显示，服务贸易占比长期在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左右，远低于货物贸易。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年前服务出口占比高于进口，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年后反转；服务进口比重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22%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峰值，后降至约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；服务出口比重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年以来稳定在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左右，表明我国出口仍以货物为主，服务贸易有待提升。</a:t>
            </a:r>
          </a:p>
          <a:p>
            <a:pPr marL="228600" indent="-228600" algn="just">
              <a:lnSpc>
                <a:spcPts val="4200"/>
              </a:lnSpc>
            </a:pP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5795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二、进出口贸易结构分析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（一）贸易品结构及其变化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3508" y="2156676"/>
            <a:ext cx="4401489" cy="28253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货物进出口，可据商品类别划分为初级产品与工业制成品两大类。图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显示，我国货物出口中初级产品比重由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80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年代初的近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，工业制成品长期占比超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，体现工业化水平显著提升。进口则呈现相反趋势，工业制成品虽始终占主导，但比重由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左右，初级产品进口比重持续上升。</a:t>
            </a:r>
          </a:p>
        </p:txBody>
      </p:sp>
    </p:spTree>
    <p:extLst>
      <p:ext uri="{BB962C8B-B14F-4D97-AF65-F5344CB8AC3E}">
        <p14:creationId xmlns:p14="http://schemas.microsoft.com/office/powerpoint/2010/main" val="3233741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二、进出口贸易结构分析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（二）贸易方式结构及其变化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3508" y="2169908"/>
            <a:ext cx="4401489" cy="279889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货物贸易按照其贸易方式，分为一般贸易、加工贸易、其他贸易等三类。在三类贸易方式中，一般贸易和加工贸易占主导。改革开放后，加工贸易因外资利用中国劳动力优势迅速增长，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1996—2007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年出口占比超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，此后逐步下降。加工贸易下降、一般贸易上升，反映我国制造业竞争力显著增强。</a:t>
            </a:r>
          </a:p>
          <a:p>
            <a:pPr marL="228600" indent="-228600" algn="just">
              <a:lnSpc>
                <a:spcPts val="4200"/>
              </a:lnSpc>
            </a:pP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3746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二、进出口贸易结构分析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（三）贸易伙伴结构及其变化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99017" y="2237709"/>
            <a:ext cx="5322391" cy="23963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显示，我国贸易伙伴结构显著优化。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年美国、日本和德国占进出口总额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37.4%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21.3%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；与亚洲国家贸易比重由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57.7%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50.5%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；非洲和拉美比重由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4.9%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升至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12.2%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。来自非洲、拉美和大洋洲的进口合计占比升至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，超过美欧。我国贸易区域分布更均衡，对单一经济体依赖明显降低，抗风险能力增强。</a:t>
            </a:r>
          </a:p>
          <a:p>
            <a:pPr marL="228600" indent="-228600" algn="just">
              <a:lnSpc>
                <a:spcPts val="4200"/>
              </a:lnSpc>
            </a:pP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679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7"/>
              <p:cNvSpPr>
                <a:spLocks noGrp="1" noRot="1" noChangeArrowheads="1"/>
              </p:cNvSpPr>
              <p:nvPr>
                <p:ph idx="1"/>
              </p:nvPr>
            </p:nvSpPr>
            <p:spPr>
              <a:xfrm>
                <a:off x="602511" y="1314450"/>
                <a:ext cx="11389995" cy="5543550"/>
              </a:xfrm>
            </p:spPr>
            <p:txBody>
              <a:bodyPr>
                <a:noAutofit/>
              </a:bodyPr>
              <a:lstStyle/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		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贸易条件指数也称进出口比较指数，通常由出口价格指数与进口价格指数对比得到。最常用的为商品贸易条件指数，其公式为：</a:t>
                </a:r>
              </a:p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>
                          <a:latin typeface="Cambria Math" panose="02040503050406030204" pitchFamily="18" charset="0"/>
                          <a:ea typeface="华文楷体" panose="02010600040101010101" charset="-122"/>
                        </a:rPr>
                        <m:t>𝐶𝐼</m:t>
                      </m:r>
                      <m:r>
                        <a:rPr lang="en-US" altLang="zh-CN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zh-CN" altLang="en-US" sz="2400" i="1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:r>
                  <a:rPr lang="en-US" altLang="zh-CN" sz="2400" dirty="0">
                    <a:ea typeface="华文楷体" panose="02010600040101010101" charset="-122"/>
                  </a:rPr>
                  <a:t>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𝑃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为出口商品价格指数，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𝑃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为进出口商品价格指数。商品贸易条件指数为正指标，取值越高，则贸易条件越好。在此基础上，还可计算要素贸易条件指数：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>
                          <a:latin typeface="Cambria Math" panose="02040503050406030204" pitchFamily="18" charset="0"/>
                          <a:ea typeface="华文楷体" panose="02010600040101010101" charset="-122"/>
                        </a:rPr>
                        <m:t>𝑆𝐼</m:t>
                      </m:r>
                      <m:r>
                        <a:rPr lang="en-US" altLang="zh-CN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altLang="zh-CN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𝐶𝐼</m:t>
                      </m:r>
                    </m:oMath>
                  </m:oMathPara>
                </a14:m>
                <a:endParaRPr lang="en-US" altLang="zh-CN" sz="2400" i="1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		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其中，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𝑍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为出口商品生产部门的要素生产率。该方法更为合理，但生产率不易测算，其更宜在细分行业层面开展分析。此外可计算收入贸易条件指数：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dirty="0">
                          <a:latin typeface="Cambria Math" panose="02040503050406030204" pitchFamily="18" charset="0"/>
                          <a:ea typeface="华文楷体" panose="02010600040101010101" charset="-122"/>
                          <a:cs typeface="华文楷体" panose="02010600040101010101" charset="-122"/>
                        </a:rPr>
                        <m:t>𝑌𝐼</m:t>
                      </m:r>
                      <m:r>
                        <a:rPr lang="en-US" altLang="zh-CN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华文楷体" panose="02010600040101010101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US" altLang="zh-CN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zh-CN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𝐶𝐼</m:t>
                      </m:r>
                    </m:oMath>
                  </m:oMathPara>
                </a14:m>
                <a:endParaRPr lang="en-US" altLang="zh-CN" sz="2400" i="1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>
                  <a:lnSpc>
                    <a:spcPts val="4200"/>
                  </a:lnSpc>
                  <a:spcBef>
                    <a:spcPts val="0"/>
                  </a:spcBef>
                  <a:buNone/>
                </a:pPr>
                <a:r>
                  <a:rPr lang="zh-CN" altLang="en-US" sz="2400" i="1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    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其中，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𝑄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为出口量指数。该指数可以衡量一国用出口支撑进口的能力变化。</a:t>
                </a:r>
              </a:p>
              <a:p>
                <a:pPr fontAlgn="auto">
                  <a:lnSpc>
                    <a:spcPts val="4200"/>
                  </a:lnSpc>
                  <a:spcBef>
                    <a:spcPts val="0"/>
                  </a:spcBef>
                  <a:buFontTx/>
                  <a:buNone/>
                </a:pP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2" name="Rectangl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2511" y="1314450"/>
                <a:ext cx="11389995" cy="5543550"/>
              </a:xfrm>
              <a:blipFill>
                <a:blip r:embed="rId2"/>
                <a:stretch>
                  <a:fillRect r="-107"/>
                </a:stretch>
              </a:blipFill>
            </p:spPr>
            <p:txBody>
              <a:bodyPr/>
              <a:lstStyle/>
              <a:p>
                <a:r>
                  <a:rPr lang="zh-SG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三、进出口贸易条件分析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5080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（一）计算公式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三、进出口贸易条件分析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（二）数据分析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4203" y="2253751"/>
            <a:ext cx="4310697" cy="274523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以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年为基期测算的图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1982—2003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年我国商品贸易条件指数持续下降，贸易条件不断恶化，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趋于稳定。这反映我国长期依赖成本竞争力，虽出口规模扩大、收入贸易条件改善，但主要源于数量增长而非收益提升。提升产业结构与产品附加值、由成本优势转向技术和质量优势，是优化贸易条件的关键。</a:t>
            </a:r>
          </a:p>
        </p:txBody>
      </p:sp>
    </p:spTree>
    <p:extLst>
      <p:ext uri="{BB962C8B-B14F-4D97-AF65-F5344CB8AC3E}">
        <p14:creationId xmlns:p14="http://schemas.microsoft.com/office/powerpoint/2010/main" val="4052579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四、经常项目收支平衡分析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8587" y="2589822"/>
            <a:ext cx="5542882" cy="167835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20924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经常项目收支是国际收支分析的核心。表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4-13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显示，除少数年份外，我国经常项目长期保持顺差，总体上升但波动明显。货物贸易是主要支撑力量，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年后其顺差约为经常顺差的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倍。服务项目自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年起持续逆差，主要受旅行业影响。初次分配多数年份为逆差，源于对外资投资收益支付；二次分配多为顺差，但规模较小，对总体影响有限。</a:t>
            </a:r>
          </a:p>
        </p:txBody>
      </p:sp>
    </p:spTree>
    <p:extLst>
      <p:ext uri="{BB962C8B-B14F-4D97-AF65-F5344CB8AC3E}">
        <p14:creationId xmlns:p14="http://schemas.microsoft.com/office/powerpoint/2010/main" val="131340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29554" y="1183341"/>
            <a:ext cx="10525655" cy="523897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647392" y="1758611"/>
            <a:ext cx="8159236" cy="7226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国际收支统计理论概述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647392" y="3593961"/>
            <a:ext cx="8159236" cy="7226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第三节  国际资本流动统计分析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647392" y="4505382"/>
            <a:ext cx="8159236" cy="7226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第四节  对外资产负债统计分析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91" y="595281"/>
            <a:ext cx="1972024" cy="1972024"/>
          </a:xfrm>
          <a:prstGeom prst="rect">
            <a:avLst/>
          </a:prstGeom>
        </p:spPr>
      </p:pic>
      <p:sp>
        <p:nvSpPr>
          <p:cNvPr id="3" name="圆角矩形 14"/>
          <p:cNvSpPr/>
          <p:nvPr/>
        </p:nvSpPr>
        <p:spPr>
          <a:xfrm>
            <a:off x="2647392" y="2675611"/>
            <a:ext cx="8159236" cy="7226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第二节  国际贸易平衡统计分析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81771" y="158149"/>
            <a:ext cx="98327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本章内容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四、经常项目收支平衡分析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8987" y="2053015"/>
            <a:ext cx="4850502" cy="275196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20924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随着经济发展，经常差额绝对值扩大属于正常状态。将经常账户差额与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相比，可更直观反映其相对变化。表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和图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显示，除少数年份外，经常差额长期为正，多在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1%—5%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之间。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年后迅速上升，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年达峰值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9.9%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，此后回落并稳定在约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。经常顺差占比保持适度，对我国经济增长具有积极作用。</a:t>
            </a:r>
          </a:p>
          <a:p>
            <a:pPr marL="228600" indent="-228600" algn="just">
              <a:lnSpc>
                <a:spcPts val="4200"/>
              </a:lnSpc>
            </a:pP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20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第三节</a:t>
            </a:r>
            <a:r>
              <a:rPr lang="en-US" altLang="zh-CN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国际资本流动统计分析</a:t>
            </a:r>
          </a:p>
        </p:txBody>
      </p:sp>
      <p:sp>
        <p:nvSpPr>
          <p:cNvPr id="13" name="Rectangle 9"/>
          <p:cNvSpPr txBox="1">
            <a:spLocks noChangeArrowheads="1"/>
          </p:cNvSpPr>
          <p:nvPr/>
        </p:nvSpPr>
        <p:spPr>
          <a:xfrm>
            <a:off x="1992769" y="2295460"/>
            <a:ext cx="8735060" cy="2109283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一、中国利用外资情况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二、中国对外投资与合作</a:t>
            </a: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三、资本和金融项目收支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43815" y="1025525"/>
            <a:ext cx="461010" cy="4127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n>
                  <a:noFill/>
                </a:ln>
              </a:rPr>
              <a:t>宏观经济监测统计分析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一、中国利用外资情况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（一）外资来源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632" y="1090810"/>
            <a:ext cx="5489296" cy="467637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.数据说明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根据商务部数据，我国利用外资规模长期居全球前列，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年实际使用外资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1891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亿美元，占全球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14.6%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，连续六年位居第二。表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和图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显示，利用外资项目数波动较大，年均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万个。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年代以前以对外借款为主，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占比不足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占比大幅提升，成为主要形式，其他投资影响较小。</a:t>
            </a:r>
          </a:p>
        </p:txBody>
      </p:sp>
    </p:spTree>
    <p:extLst>
      <p:ext uri="{BB962C8B-B14F-4D97-AF65-F5344CB8AC3E}">
        <p14:creationId xmlns:p14="http://schemas.microsoft.com/office/powerpoint/2010/main" val="623585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一、中国利用外资情况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（一）外资来源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632" y="2602560"/>
            <a:ext cx="5489296" cy="165287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外商直接投资方式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是我国利用外资的主要形式，主要包括合资、合作和外资企业三类，占比超过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1979—1985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年外商以合作经营为主，合资次之，独资较少；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年代合资成为主导，独资比重上升；进入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世纪，外资企业占据主导，合作方式几乎消失，近年外商投资股份制企业比重有所提高。</a:t>
            </a:r>
          </a:p>
        </p:txBody>
      </p:sp>
    </p:spTree>
    <p:extLst>
      <p:ext uri="{BB962C8B-B14F-4D97-AF65-F5344CB8AC3E}">
        <p14:creationId xmlns:p14="http://schemas.microsoft.com/office/powerpoint/2010/main" val="3263637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一、中国利用外资情况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（一）外资来源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7856" y="1891289"/>
            <a:ext cx="5434650" cy="307542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3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资金来源国家与地区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吸引外资来源广泛，亚洲是主要来源，占比长期过半，最高近九成；欧洲、北美和拉美占一定比例，大洋洲和非洲较低。从国家和地区看，港澳台投资占比最高，最高达四分之三；韩国、新加坡较稳定，日本明显下降；欧美国家仅荷兰上升，其余普遍下降。总体上，我国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来源高度集中，前列国家和地区占比超过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072941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一、中国利用外资情况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（一）外资来源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1186" y="1891289"/>
            <a:ext cx="4507990" cy="307542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3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资金来源国家与地区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香港地区在我国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中占比极高，故应深入分析。其不仅包括国际资本，内地资本回流也不容忽视。图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显示：但剔除香港数据后，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年以来国际资本的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增速放缓，基本维持在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400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亿美元上下。推动双循环新发展格局需要更高质量对外开放，国际资本对华投资放缓甚至趋于停滞的迹象，应引起高度重视。</a:t>
            </a:r>
          </a:p>
        </p:txBody>
      </p:sp>
    </p:spTree>
    <p:extLst>
      <p:ext uri="{BB962C8B-B14F-4D97-AF65-F5344CB8AC3E}">
        <p14:creationId xmlns:p14="http://schemas.microsoft.com/office/powerpoint/2010/main" val="3695281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一、中国利用外资情况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（二）外资去向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8042" y="2136843"/>
            <a:ext cx="4732421" cy="31158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外资行业分布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产业结构显著调整。图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显示，第一产业占比由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；第二产业由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82%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；第三产业则由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16%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升至约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年首次超越第二产业，反映产业升级趋势。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向服务业转移有助于结构优化，但制造业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占比由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77%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，外资流向东南亚等地，显示我国制造业吸引力减弱，需引起重视。</a:t>
            </a:r>
          </a:p>
        </p:txBody>
      </p:sp>
    </p:spTree>
    <p:extLst>
      <p:ext uri="{BB962C8B-B14F-4D97-AF65-F5344CB8AC3E}">
        <p14:creationId xmlns:p14="http://schemas.microsoft.com/office/powerpoint/2010/main" val="14464070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一、中国利用外资情况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（二）外资去向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6632" y="2933199"/>
            <a:ext cx="5601711" cy="178318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外资地区分布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受资源与区位差异影响，我国实行由东向西逐步开放的战略，外资区域分布长期不均。表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显示，东部地区始终吸引超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80%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的外资；中部略高于西部，仅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年西部投资规模反超。区域差异受地理、经济、交通、市场、劳动力和政策等多因素影响。尽管中西部积极吸引外资，但商业利益驱动下，东部集聚格局仍难改变。</a:t>
            </a:r>
          </a:p>
        </p:txBody>
      </p:sp>
    </p:spTree>
    <p:extLst>
      <p:ext uri="{BB962C8B-B14F-4D97-AF65-F5344CB8AC3E}">
        <p14:creationId xmlns:p14="http://schemas.microsoft.com/office/powerpoint/2010/main" val="19228095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二、中国对外投资与合作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（一）对外投资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3074" y="1852362"/>
            <a:ext cx="4551892" cy="316539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对外直接投资规模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加入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WTO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后，我国对外投资（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）快速增长。图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流量由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亿美元增至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1961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亿美元，后稳定在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1500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亿美元左右；存量由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229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亿美元升至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2.75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仅为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年起反超，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1.56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倍，近年保持在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倍以上，表明我国已由资本净流入国转变为净输出国。</a:t>
            </a:r>
          </a:p>
        </p:txBody>
      </p:sp>
    </p:spTree>
    <p:extLst>
      <p:ext uri="{BB962C8B-B14F-4D97-AF65-F5344CB8AC3E}">
        <p14:creationId xmlns:p14="http://schemas.microsoft.com/office/powerpoint/2010/main" val="2230502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二、中国对外投资与合作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（一）对外投资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3074" y="1941792"/>
            <a:ext cx="4551892" cy="298653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对外直接投资行业分布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截至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年底，我国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高度集中于第三产业，占比约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79%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，第二产业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，第一产业仅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。其中租赁和商务服务业占比最高（约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），其次为批发零售、金融、制造和采矿业。与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相比，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行业结构差异显著。未来应加强对资源类和技术类行业的投资，以支撑我国原材料供应和科技发展。</a:t>
            </a:r>
          </a:p>
        </p:txBody>
      </p:sp>
    </p:spTree>
    <p:extLst>
      <p:ext uri="{BB962C8B-B14F-4D97-AF65-F5344CB8AC3E}">
        <p14:creationId xmlns:p14="http://schemas.microsoft.com/office/powerpoint/2010/main" val="2947853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>
            <a:off x="1817488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标题 5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5" name="图片 54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4098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algn="ctr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第一节  国际收支统计理论概述</a:t>
            </a:r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>
          <a:xfrm>
            <a:off x="1934980" y="3674606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一、国际收支基本概念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二、对外投资头寸概念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三、国际收支核算方法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二、中国对外投资与合作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（一）对外投资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2775325"/>
            <a:ext cx="5870749" cy="168647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3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对外直接投资地域分布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覆盖全球百余国家和地区，但分布不均。亚洲，占比约三分之二；拉美占比逾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，主要流向维尔京群岛和开曼群岛；欧洲和北美各约占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6%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，其他地区不足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。其中，对香港投资长期接近六成；新加坡、美国、澳大利亚位居其后。随着“一带一路”推进，我国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区域分布将更加多元化，助力高质量发展。</a:t>
            </a:r>
          </a:p>
        </p:txBody>
      </p:sp>
    </p:spTree>
    <p:extLst>
      <p:ext uri="{BB962C8B-B14F-4D97-AF65-F5344CB8AC3E}">
        <p14:creationId xmlns:p14="http://schemas.microsoft.com/office/powerpoint/2010/main" val="3558968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二、中国对外投资与合作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（二）对外合作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5140" y="2733231"/>
            <a:ext cx="6096860" cy="226702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对外经济合作规模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改革开放初期，我国即开展对外经济合作，主要包括承包工程和劳务合作。图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显示，对外承包工程合同数量总体上升，金额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年后快速增长、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年后趋稳回落；承包人数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年达峰，疫情后下降明显。对外劳务合作人数长期高于承包工程，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1990—2001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年快速增长后波动上升，近年有所回落。</a:t>
            </a:r>
          </a:p>
        </p:txBody>
      </p:sp>
    </p:spTree>
    <p:extLst>
      <p:ext uri="{BB962C8B-B14F-4D97-AF65-F5344CB8AC3E}">
        <p14:creationId xmlns:p14="http://schemas.microsoft.com/office/powerpoint/2010/main" val="41858615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二、中国对外投资与合作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（二）对外合作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4596" y="2733231"/>
            <a:ext cx="5917947" cy="226702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01265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</a:t>
            </a:r>
            <a:r>
              <a:rPr lang="zh-CN" altLang="zh-SG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对外经济合作区域分布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我国对外经济合作分布比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OFDI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更均衡。表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显示，对外承包工程较分散，亚洲占比逾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，非洲、欧洲和拉美也占一定比例；对外劳务合作高度集中于亚洲（约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85%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）。从国别看，承包工程营业额分布较均衡，印尼、沙特、俄罗斯等居前；劳务合作主要集中在澳门、香港、日本、新加坡和印尼，占比约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321998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三、资本和金融项目收支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（一）资本账户变动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97508" y="2933199"/>
            <a:ext cx="5796469" cy="107582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381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资本账户之下主要记录两方面交易，一是常住单位与非常住单位之间的资本转移，二是非生产非金融资产交易。通常二者的范围和金额很小，对国际收支影响轻微。表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年以前我国资本往来保持顺差，此后基本变为逆差但规模很小。</a:t>
            </a:r>
          </a:p>
        </p:txBody>
      </p:sp>
    </p:spTree>
    <p:extLst>
      <p:ext uri="{BB962C8B-B14F-4D97-AF65-F5344CB8AC3E}">
        <p14:creationId xmlns:p14="http://schemas.microsoft.com/office/powerpoint/2010/main" val="22602759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三、资本和金融项目收支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（二）非储备金融账户变动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0805" y="1720008"/>
            <a:ext cx="4286896" cy="327028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金融账户是资本和金融项目收支的核心。图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显示，非储备金融账户差额波动较大。直接投资除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年外多为顺差，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年前主导总体走势；证券投资多数年份顺差，但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年逆差明显；金融衍生工具规模较小；其他投资多为逆差且快速扩大，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年后成为决定非储备金融账户差额方向的主要因素。</a:t>
            </a:r>
          </a:p>
        </p:txBody>
      </p:sp>
    </p:spTree>
    <p:extLst>
      <p:ext uri="{BB962C8B-B14F-4D97-AF65-F5344CB8AC3E}">
        <p14:creationId xmlns:p14="http://schemas.microsoft.com/office/powerpoint/2010/main" val="8718904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三、资本和金融项目收支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（二）非储备金融账户变动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97508" y="2737610"/>
            <a:ext cx="5759031" cy="137034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381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显示：资本账户差额很小，净贷出与经常顺差高度接近；经非储备金融账户差额进一步调整后，国际收支总差额发生较大变化，尤其是进入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世纪后这种调整的影响不断加强。国际收支总差额整体呈先升后降趋势，转折点出现在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年。</a:t>
            </a:r>
          </a:p>
        </p:txBody>
      </p:sp>
    </p:spTree>
    <p:extLst>
      <p:ext uri="{BB962C8B-B14F-4D97-AF65-F5344CB8AC3E}">
        <p14:creationId xmlns:p14="http://schemas.microsoft.com/office/powerpoint/2010/main" val="2246380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三、资本和金融项目收支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（二）非储备金融账户变动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1063" y="1980731"/>
            <a:ext cx="4517644" cy="289653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国际收支差额与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对比，可揭示其相对强度。图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显示：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年前国际收支总差额普遍高于经常差额；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1980—1990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年代初，经常与资本金融差额方向相反；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1991—2001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年出现“双顺差”；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年后，经常项目顺差主导，资本金融项目多为逆差。经常顺差配合资本金融逆差更能反映我国对外经济关系的优化。</a:t>
            </a:r>
          </a:p>
        </p:txBody>
      </p:sp>
    </p:spTree>
    <p:extLst>
      <p:ext uri="{BB962C8B-B14F-4D97-AF65-F5344CB8AC3E}">
        <p14:creationId xmlns:p14="http://schemas.microsoft.com/office/powerpoint/2010/main" val="18432265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三、资本和金融项目收支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（三）储备资产变动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52039" y="1744200"/>
            <a:ext cx="4348691" cy="336959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根据核算关系，储备资产变动额等于经常项目与资本金融项目差额之和的相反数。实际操作中因数据偏差等因素，引入“净误差与遗漏”以维持平衡。图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显示，我国储备资产多数年份增加，仅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2015—2016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年显著下降；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年后净误差与遗漏持续为负，说明我国国际收支顺差明显超过储备资产增量。</a:t>
            </a:r>
          </a:p>
        </p:txBody>
      </p:sp>
    </p:spTree>
    <p:extLst>
      <p:ext uri="{BB962C8B-B14F-4D97-AF65-F5344CB8AC3E}">
        <p14:creationId xmlns:p14="http://schemas.microsoft.com/office/powerpoint/2010/main" val="14128444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第四节  对外资产负债统计分析</a:t>
            </a: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1992769" y="2451975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一、整体分析</a:t>
            </a: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二、储备资产分析</a:t>
            </a:r>
          </a:p>
        </p:txBody>
      </p:sp>
      <p:sp>
        <p:nvSpPr>
          <p:cNvPr id="2" name="矩形 1"/>
          <p:cNvSpPr/>
          <p:nvPr/>
        </p:nvSpPr>
        <p:spPr>
          <a:xfrm>
            <a:off x="-43815" y="1025525"/>
            <a:ext cx="461010" cy="4127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n>
                  <a:noFill/>
                </a:ln>
              </a:rPr>
              <a:t>宏观经济监测统计分析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一、整体分析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（一）资本规模与结构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0840" y="1248813"/>
            <a:ext cx="5460568" cy="421267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我国对外资产由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0.94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万亿美元增至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9.26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万亿美元。储备资产占比最高，但自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年起由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71%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35.7%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；直接投资资产比重升至逾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，其他投资超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，证券投资约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，金融衍生工具极小。直接投资收益率高于储备资产，结构趋于优化。对外资产与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之比自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年峰值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69%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51%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651318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9"/>
          <p:cNvSpPr>
            <a:spLocks noGrp="1" noChangeArrowheads="1"/>
          </p:cNvSpPr>
          <p:nvPr>
            <p:ph idx="1"/>
          </p:nvPr>
        </p:nvSpPr>
        <p:spPr>
          <a:xfrm>
            <a:off x="615315" y="909320"/>
            <a:ext cx="11386820" cy="4909185"/>
          </a:xfr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>
            <a:noAutofit/>
          </a:bodyPr>
          <a:lstStyle/>
          <a:p>
            <a:pPr algn="just" fontAlgn="auto">
              <a:lnSpc>
                <a:spcPts val="3400"/>
              </a:lnSpc>
              <a:buNone/>
            </a:pPr>
            <a:r>
              <a:rPr lang="zh-CN" altLang="en-US" sz="24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概念演变：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国际收支反映一国对外经济往来及其平衡状况。最初仅指贸易收支，一战后因国际信贷与赔款扩展为以外汇支付为核心的狭义概念，二战后随资本流动和服务贸易发展，演变为以交易为基础的广义国际收支。</a:t>
            </a:r>
          </a:p>
          <a:p>
            <a:pPr algn="just" fontAlgn="auto">
              <a:lnSpc>
                <a:spcPts val="3400"/>
              </a:lnSpc>
              <a:buNone/>
            </a:pPr>
            <a:r>
              <a:rPr lang="zh-CN" altLang="en-US" sz="24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主要定义：</a:t>
            </a:r>
            <a:endParaRPr lang="en-US" altLang="zh-CN" sz="24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>
              <a:lnSpc>
                <a:spcPts val="34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萨缪尔森：国际收支是一国与世界其他国家之间全部经济往来的系统记录，用以衡量商品、劳务和资本的流量。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>
              <a:lnSpc>
                <a:spcPts val="3400"/>
              </a:lnSpc>
            </a:pP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IMF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：从统计实务出发，认为国际收支是反映一国与世界其他地区在商品、劳务、收入及资本所有权等方面交易的系统表。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 fontAlgn="auto">
              <a:lnSpc>
                <a:spcPts val="3400"/>
              </a:lnSpc>
              <a:buNone/>
            </a:pPr>
            <a:r>
              <a:rPr lang="zh-CN" altLang="en-US" sz="24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统计范围：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不仅包括主权国家之间的往来，也涵盖具有独立货币制度的地区（如香港特别行政区）与国家或其他地区之间的经济交易。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just" fontAlgn="auto">
              <a:lnSpc>
                <a:spcPts val="3400"/>
              </a:lnSpc>
              <a:buNone/>
            </a:pPr>
            <a:r>
              <a:rPr lang="zh-CN" altLang="en-US" sz="24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核心特点：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以交易为基础，不必与实际外汇支付相对应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695" y="107315"/>
            <a:ext cx="6058535" cy="664210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一、国际收支基本概念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一、整体分析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（二）负债规模与结构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0840" y="1336933"/>
            <a:ext cx="5460568" cy="403643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我国对外负债由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万亿美元增至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6.73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万亿美元。直接投资类负债占比最高（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50%—60%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），证券投资由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升至约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，其他投资降至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以下，金融衍生工具快速增长。总体上，直接投资负债占比明显高于资产，对投资收益形成持续逆差。对外负债与资产之比自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0.53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升至约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0.75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，显示负债增速快于资产。</a:t>
            </a:r>
          </a:p>
        </p:txBody>
      </p:sp>
    </p:spTree>
    <p:extLst>
      <p:ext uri="{BB962C8B-B14F-4D97-AF65-F5344CB8AC3E}">
        <p14:creationId xmlns:p14="http://schemas.microsoft.com/office/powerpoint/2010/main" val="24738328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一、整体分析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（三）净头寸规模与结构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0840" y="1776904"/>
            <a:ext cx="5460568" cy="337261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352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我国对外净头寸持续上升，从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0.24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万亿美元，增长到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2.53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万亿美元。图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11-19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显示：我国净头寸的两类比值变化趋势高度一致，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年达到峰值，此后整体呈下降趋势；表明我国对外净资产增长率小于总资产增长率，也小于同期经济增长率。</a:t>
            </a:r>
          </a:p>
        </p:txBody>
      </p:sp>
    </p:spTree>
    <p:extLst>
      <p:ext uri="{BB962C8B-B14F-4D97-AF65-F5344CB8AC3E}">
        <p14:creationId xmlns:p14="http://schemas.microsoft.com/office/powerpoint/2010/main" val="31337581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二、储备资产分析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0430" y="2654919"/>
            <a:ext cx="6011569" cy="181551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14450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我国储备资产由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年的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0.62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万亿美元增至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年峰值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3.9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万亿美元，后回落并稳定在约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3.3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万亿美元。外汇储备长期占主导，黄金比重升至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3.5%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，特别提款权在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、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年显著增加。外汇储备对维护经济安全至关重要，但过高储备会降低资源效率，应在安全与收益间取得平衡。适度储备主要用于进口支付、外债偿付、外资利润转出及汇市调控。</a:t>
            </a:r>
          </a:p>
        </p:txBody>
      </p:sp>
    </p:spTree>
    <p:extLst>
      <p:ext uri="{BB962C8B-B14F-4D97-AF65-F5344CB8AC3E}">
        <p14:creationId xmlns:p14="http://schemas.microsoft.com/office/powerpoint/2010/main" val="22278549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二、储备资产分析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7540" y="1831678"/>
            <a:ext cx="4821949" cy="331599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314450"/>
            <a:ext cx="5493489" cy="4352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图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11-20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显示：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年以来我国外汇储备快速增长，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2014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年达峰值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3.8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万亿美元，后降至约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3.1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万亿美元。适度储备规模由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0.34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万亿美元增至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1.9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万亿美元，实际与适度值之比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2009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年达峰（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倍），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2022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年回落至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1.7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倍。整体看，外汇储备增速已得到控制，但仍存在一定安全冗余，规模有优化空间。</a:t>
            </a:r>
          </a:p>
        </p:txBody>
      </p:sp>
    </p:spTree>
    <p:extLst>
      <p:ext uri="{BB962C8B-B14F-4D97-AF65-F5344CB8AC3E}">
        <p14:creationId xmlns:p14="http://schemas.microsoft.com/office/powerpoint/2010/main" val="23448049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 descr="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79" y="1146810"/>
            <a:ext cx="10727026" cy="525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46731" y="159"/>
            <a:ext cx="988949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思考与练习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224280" y="1617345"/>
            <a:ext cx="10314940" cy="450342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+mj-lt"/>
              <a:buNone/>
            </a:pP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+mj-lt"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）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简述国际收支平衡表的结构与主要内容？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+mj-lt"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）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如何测度国际收支失衡，可以采用哪些方式进行调节？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+mj-lt"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3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）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利用统计数据，对我国进出口贸易规模与结构进行动态分析。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+mj-lt"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4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）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利用统计数据，对我国资本流动的规模与结构进行动态分析。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 typeface="+mj-lt"/>
              <a:buNone/>
            </a:pPr>
            <a:endParaRPr lang="zh-CN" altLang="en-US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919" y="207010"/>
            <a:ext cx="911860" cy="911860"/>
          </a:xfrm>
          <a:prstGeom prst="rect">
            <a:avLst/>
          </a:prstGeom>
        </p:spPr>
      </p:pic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9"/>
          <p:cNvSpPr>
            <a:spLocks noGrp="1" noChangeArrowheads="1"/>
          </p:cNvSpPr>
          <p:nvPr>
            <p:ph idx="1"/>
          </p:nvPr>
        </p:nvSpPr>
        <p:spPr>
          <a:xfrm>
            <a:off x="615315" y="909320"/>
            <a:ext cx="11386820" cy="4909185"/>
          </a:xfr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>
            <a:normAutofit fontScale="25000" lnSpcReduction="20000"/>
          </a:bodyPr>
          <a:lstStyle/>
          <a:p>
            <a:pPr algn="just" fontAlgn="auto">
              <a:lnSpc>
                <a:spcPts val="4200"/>
              </a:lnSpc>
              <a:spcBef>
                <a:spcPts val="0"/>
              </a:spcBef>
              <a:buNone/>
            </a:pPr>
            <a:r>
              <a:rPr lang="zh-CN" altLang="en-US" sz="9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概念界定：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对外投资头寸指特定时点一经济体常住单位拥有的对外资产、负债及其净差额。净头寸即对外净资产，反映一国在国际经济往来中的总体资产地位。</a:t>
            </a:r>
          </a:p>
          <a:p>
            <a:pPr algn="just" fontAlgn="auto">
              <a:lnSpc>
                <a:spcPts val="4200"/>
              </a:lnSpc>
              <a:spcBef>
                <a:spcPts val="0"/>
              </a:spcBef>
              <a:buNone/>
            </a:pPr>
            <a:r>
              <a:rPr lang="zh-CN" altLang="en-US" sz="9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形成机制：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一国的对外投资头寸是长期国际经济与投资活动的累计结果。常住单位与非常住单位之间的各种交易，以及汇率变动等非交易因素，都会影响对外资产和负债存量。</a:t>
            </a:r>
          </a:p>
          <a:p>
            <a:pPr algn="just" fontAlgn="auto">
              <a:lnSpc>
                <a:spcPts val="4200"/>
              </a:lnSpc>
              <a:spcBef>
                <a:spcPts val="0"/>
              </a:spcBef>
              <a:buNone/>
            </a:pPr>
            <a:r>
              <a:rPr lang="zh-CN" altLang="en-US" sz="9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核算关系：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国际投资头寸核算属于</a:t>
            </a:r>
            <a:r>
              <a:rPr lang="zh-CN" altLang="en-US" sz="9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存量核算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，国际收支核算属于</a:t>
            </a:r>
            <a:r>
              <a:rPr lang="zh-CN" altLang="en-US" sz="9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流量核算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。两者密切相关：国际收支反映的交易流量，是导致对外投资头寸变化的主要原因。</a:t>
            </a:r>
          </a:p>
          <a:p>
            <a:pPr algn="just" fontAlgn="auto">
              <a:lnSpc>
                <a:spcPts val="4200"/>
              </a:lnSpc>
              <a:spcBef>
                <a:spcPts val="0"/>
              </a:spcBef>
              <a:buNone/>
            </a:pPr>
            <a:r>
              <a:rPr lang="zh-CN" altLang="en-US" sz="9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体系整合：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按</a:t>
            </a:r>
            <a:r>
              <a:rPr lang="en-US" altLang="zh-CN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IMF《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国际收支手册</a:t>
            </a:r>
            <a:r>
              <a:rPr lang="en-US" altLang="zh-CN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》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BPM</a:t>
            </a:r>
            <a:r>
              <a:rPr lang="zh-CN" altLang="en-US" sz="96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）规定，国际收支包括狭义的流量核算和广义的存量核算，即将国际收支与国际投资头寸结合，形成涵盖流量与存量的完整对外经济核算体系。</a:t>
            </a:r>
          </a:p>
          <a:p>
            <a:pPr>
              <a:lnSpc>
                <a:spcPts val="4200"/>
              </a:lnSpc>
              <a:spcBef>
                <a:spcPts val="0"/>
              </a:spcBef>
              <a:buNone/>
            </a:pP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695" y="107315"/>
            <a:ext cx="6058535" cy="664210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二、对外投资头寸概念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三、国际收支核算方法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（一）国际收支平衡表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2106711"/>
            <a:ext cx="5982762" cy="255147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SNA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中，国际收支通过账户核算；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IMF《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国际收支手册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则采用平衡表记录。本书采用后者。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IMF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将国际收支两大类：“经常项目”含货物和服务、收入、经常转移，“资本与金融项目”含资本项目和金融项目。贷方记录收入性活动，借方记录支出性活动。我国采用的国际收支平衡表与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IMF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体系基本一致。</a:t>
            </a:r>
          </a:p>
        </p:txBody>
      </p:sp>
    </p:spTree>
    <p:extLst>
      <p:ext uri="{BB962C8B-B14F-4D97-AF65-F5344CB8AC3E}">
        <p14:creationId xmlns:p14="http://schemas.microsoft.com/office/powerpoint/2010/main" val="2899492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三、国际收支核算方法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（一）国际收支平衡表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32319" y="2111948"/>
            <a:ext cx="5389089" cy="283724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5429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国际收支平衡表基于复式记账原则，不代表实际收支相等。收支差额更具分析意义，可据此计算各类顺差或逆差。各项目差额汇总为账户差额，经常账户差额与资本、金融账户差额互为相反数。为综合评估国际收支状况，还可通过绘制“线上线下”划分，线上代表自主性交易，线下为调节性交易，用以反映总体平衡情况。</a:t>
            </a:r>
          </a:p>
          <a:p>
            <a:pPr marL="228600" indent="-228600" algn="just">
              <a:lnSpc>
                <a:spcPts val="4200"/>
              </a:lnSpc>
            </a:pP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921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02511" y="1314450"/>
            <a:ext cx="11389995" cy="1075824"/>
          </a:xfrm>
        </p:spPr>
        <p:txBody>
          <a:bodyPr>
            <a:noAutofit/>
          </a:bodyPr>
          <a:lstStyle/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fontAlgn="auto">
              <a:lnSpc>
                <a:spcPts val="4200"/>
              </a:lnSpc>
              <a:spcBef>
                <a:spcPts val="0"/>
              </a:spcBef>
              <a:buFontTx/>
              <a:buNone/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475041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三、国际收支核算方法</a:t>
            </a:r>
            <a:endParaRPr kumimoji="1" lang="en-US" altLang="zh-CN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255" y="771208"/>
            <a:ext cx="82106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（二）国际投资头寸表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4DB0EA9-5A66-8479-6E9D-A82BE63FE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43250" y="2111948"/>
            <a:ext cx="5167226" cy="283724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388A50D-50A9-E145-010D-64E1404EE17C}"/>
              </a:ext>
            </a:extLst>
          </p:cNvPr>
          <p:cNvSpPr txBox="1"/>
          <p:nvPr/>
        </p:nvSpPr>
        <p:spPr>
          <a:xfrm>
            <a:off x="602511" y="1448316"/>
            <a:ext cx="5493489" cy="489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42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             国际收支平衡表反映的是一国在一定时期内的对外交易流量，而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IMF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编制的国际投资头寸表（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IIP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）用于显示特定时点的对外资产、负债及净头寸。其横列为资产、负债和净头寸，纵列为期初头寸、变动因素和期末头寸。纵向体现概念平衡（净头寸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=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资产－负债），横向体现时间平衡（期初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+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变动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=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期末）。</a:t>
            </a:r>
          </a:p>
        </p:txBody>
      </p:sp>
    </p:spTree>
    <p:extLst>
      <p:ext uri="{BB962C8B-B14F-4D97-AF65-F5344CB8AC3E}">
        <p14:creationId xmlns:p14="http://schemas.microsoft.com/office/powerpoint/2010/main" val="857496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第二节  国际贸易平衡统计分析</a:t>
            </a: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1992769" y="2451975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一、进出口贸易规模分析</a:t>
            </a: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二、进出口贸易结构分析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三、进出口贸易条件分析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四、经常项目收支平衡分析</a:t>
            </a:r>
          </a:p>
          <a:p>
            <a:pPr algn="l">
              <a:lnSpc>
                <a:spcPct val="150000"/>
              </a:lnSpc>
            </a:pP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43815" y="1025525"/>
            <a:ext cx="461010" cy="4127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n>
                  <a:noFill/>
                </a:ln>
              </a:rPr>
              <a:t>宏观经济监测统计分析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mE0ZGFhNTg2NGIxM2MwYzc0MGFhNjc1YjQzMGNlMW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2755</TotalTime>
  <Words>4177</Words>
  <Application>Microsoft Office PowerPoint</Application>
  <PresentationFormat>宽屏</PresentationFormat>
  <Paragraphs>210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黑体</vt:lpstr>
      <vt:lpstr>华文楷体</vt:lpstr>
      <vt:lpstr>华文隶书</vt:lpstr>
      <vt:lpstr>华文中宋</vt:lpstr>
      <vt:lpstr>楷体</vt:lpstr>
      <vt:lpstr>微软雅黑</vt:lpstr>
      <vt:lpstr>Arial</vt:lpstr>
      <vt:lpstr>Calibri</vt:lpstr>
      <vt:lpstr>Calibri Light</vt:lpstr>
      <vt:lpstr>Cambria Math</vt:lpstr>
      <vt:lpstr>Times New Roman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思考与练习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鈜仡 王</cp:lastModifiedBy>
  <cp:revision>72</cp:revision>
  <dcterms:created xsi:type="dcterms:W3CDTF">2015-12-05T08:51:00Z</dcterms:created>
  <dcterms:modified xsi:type="dcterms:W3CDTF">2025-10-08T03:18:58Z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40D6CB684AD14AD3B4A1392AEEDE2CC4_13</vt:lpwstr>
  </property>
  <property fmtid="{D5CDD505-2E9C-101B-9397-08002B2CF9AE}" pid="3" name="KSOProductBuildVer">
    <vt:lpwstr>2052-12.1.0.21915</vt:lpwstr>
  </property>
  <property fmtid="{D5CDD505-2E9C-101B-9397-08002B2CF9AE}" pid="4" name="KSOTemplateUUID">
    <vt:lpwstr>v1.0_mb_46fif/lngfIZSzxymcPcdg==</vt:lpwstr>
  </property>
</Properties>
</file>